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sldIdLst>
    <p:sldId id="280" r:id="rId3"/>
    <p:sldId id="267" r:id="rId4"/>
    <p:sldId id="268" r:id="rId5"/>
    <p:sldId id="269" r:id="rId6"/>
    <p:sldId id="270" r:id="rId7"/>
    <p:sldId id="272" r:id="rId8"/>
    <p:sldId id="273" r:id="rId9"/>
    <p:sldId id="274" r:id="rId10"/>
    <p:sldId id="275" r:id="rId11"/>
    <p:sldId id="279" r:id="rId12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EB"/>
    <a:srgbClr val="FFFFCC"/>
    <a:srgbClr val="E6E6D2"/>
    <a:srgbClr val="EADED2"/>
    <a:srgbClr val="E9E4D3"/>
    <a:srgbClr val="E5E8D4"/>
    <a:srgbClr val="EAEAE2"/>
    <a:srgbClr val="DBDBC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C74057-F032-4885-8BB8-BD1F1849940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F0B74C-4AA0-4B27-908E-9C1972AA6211}">
      <dgm:prSet/>
      <dgm:spPr>
        <a:solidFill>
          <a:schemeClr val="bg2"/>
        </a:solidFill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1. Проведение конкурентной закупки «среди»</a:t>
          </a:r>
          <a:endParaRPr lang="ru-RU" dirty="0">
            <a:solidFill>
              <a:schemeClr val="tx1"/>
            </a:solidFill>
          </a:endParaRPr>
        </a:p>
      </dgm:t>
    </dgm:pt>
    <dgm:pt modelId="{1023B642-27EB-411B-940A-13C40E0FB7B4}" type="parTrans" cxnId="{5D326E70-E470-4484-8BC1-03895F32B4CB}">
      <dgm:prSet/>
      <dgm:spPr/>
      <dgm:t>
        <a:bodyPr/>
        <a:lstStyle/>
        <a:p>
          <a:endParaRPr lang="ru-RU"/>
        </a:p>
      </dgm:t>
    </dgm:pt>
    <dgm:pt modelId="{26FD4437-163A-442E-8BF5-CF7725DDB3C8}" type="sibTrans" cxnId="{5D326E70-E470-4484-8BC1-03895F32B4CB}">
      <dgm:prSet/>
      <dgm:spPr/>
      <dgm:t>
        <a:bodyPr/>
        <a:lstStyle/>
        <a:p>
          <a:endParaRPr lang="ru-RU"/>
        </a:p>
      </dgm:t>
    </dgm:pt>
    <dgm:pt modelId="{700815C4-4586-467F-8520-D3594F278C66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2 способа предоставления преимуществ СМП и СОНКО</a:t>
          </a:r>
          <a:endParaRPr lang="ru-RU" dirty="0">
            <a:solidFill>
              <a:schemeClr val="tx1"/>
            </a:solidFill>
          </a:endParaRPr>
        </a:p>
      </dgm:t>
    </dgm:pt>
    <dgm:pt modelId="{3A80DF66-C19C-4987-BF74-223B8DABF407}" type="parTrans" cxnId="{AB78732C-0F37-42DB-9746-BBCA3102E019}">
      <dgm:prSet/>
      <dgm:spPr/>
      <dgm:t>
        <a:bodyPr/>
        <a:lstStyle/>
        <a:p>
          <a:endParaRPr lang="ru-RU"/>
        </a:p>
      </dgm:t>
    </dgm:pt>
    <dgm:pt modelId="{24E8D69C-356E-4398-8571-E1F7AD4E1FBC}" type="sibTrans" cxnId="{AB78732C-0F37-42DB-9746-BBCA3102E019}">
      <dgm:prSet/>
      <dgm:spPr/>
      <dgm:t>
        <a:bodyPr/>
        <a:lstStyle/>
        <a:p>
          <a:endParaRPr lang="ru-RU"/>
        </a:p>
      </dgm:t>
    </dgm:pt>
    <dgm:pt modelId="{FBB29E49-58C2-4DFF-AD11-7EBEF2E940EE}">
      <dgm:prSet/>
      <dgm:spPr>
        <a:solidFill>
          <a:schemeClr val="bg2"/>
        </a:solidFill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Проведение «обычной» закупки, но с требованием привлечения соисполнителей (субподрядчиков) «из числа»</a:t>
          </a:r>
          <a:endParaRPr lang="ru-RU" dirty="0">
            <a:solidFill>
              <a:schemeClr val="tx1"/>
            </a:solidFill>
          </a:endParaRPr>
        </a:p>
      </dgm:t>
    </dgm:pt>
    <dgm:pt modelId="{A6F9B53D-D940-42F9-A53D-5DFC030F5C93}" type="parTrans" cxnId="{6DC55FCE-F20F-4D9D-BAA5-1B86C3A8DF57}">
      <dgm:prSet/>
      <dgm:spPr/>
      <dgm:t>
        <a:bodyPr/>
        <a:lstStyle/>
        <a:p>
          <a:endParaRPr lang="ru-RU"/>
        </a:p>
      </dgm:t>
    </dgm:pt>
    <dgm:pt modelId="{1B9D5C39-BB79-40D5-A144-4875B174682A}" type="sibTrans" cxnId="{6DC55FCE-F20F-4D9D-BAA5-1B86C3A8DF57}">
      <dgm:prSet/>
      <dgm:spPr/>
      <dgm:t>
        <a:bodyPr/>
        <a:lstStyle/>
        <a:p>
          <a:endParaRPr lang="ru-RU"/>
        </a:p>
      </dgm:t>
    </dgm:pt>
    <dgm:pt modelId="{D104D591-D505-44A4-9105-ED4E36CA3C16}" type="pres">
      <dgm:prSet presAssocID="{BDC74057-F032-4885-8BB8-BD1F1849940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154C4C-C8FC-4029-BF2E-2F12E305BA2F}" type="pres">
      <dgm:prSet presAssocID="{D6F0B74C-4AA0-4B27-908E-9C1972AA621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DD10A3-136B-4F87-B4F4-FA43F9938F03}" type="pres">
      <dgm:prSet presAssocID="{26FD4437-163A-442E-8BF5-CF7725DDB3C8}" presName="sibTrans" presStyleLbl="sibTrans2D1" presStyleIdx="0" presStyleCnt="2" custScaleX="163351" custScaleY="132875"/>
      <dgm:spPr>
        <a:prstGeom prst="leftArrow">
          <a:avLst/>
        </a:prstGeom>
      </dgm:spPr>
      <dgm:t>
        <a:bodyPr/>
        <a:lstStyle/>
        <a:p>
          <a:endParaRPr lang="ru-RU"/>
        </a:p>
      </dgm:t>
    </dgm:pt>
    <dgm:pt modelId="{6B4A334A-1855-4ACB-B902-3AB5463C4D2E}" type="pres">
      <dgm:prSet presAssocID="{26FD4437-163A-442E-8BF5-CF7725DDB3C8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C0EDA2DB-22EA-4AA7-A601-04CB34D0B79B}" type="pres">
      <dgm:prSet presAssocID="{700815C4-4586-467F-8520-D3594F278C66}" presName="node" presStyleLbl="node1" presStyleIdx="1" presStyleCnt="3" custLinFactNeighborY="-8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9DD573-FCB4-4DBD-ADEC-992538B3B001}" type="pres">
      <dgm:prSet presAssocID="{24E8D69C-356E-4398-8571-E1F7AD4E1FBC}" presName="sibTrans" presStyleLbl="sibTrans2D1" presStyleIdx="1" presStyleCnt="2" custScaleX="150942" custScaleY="133806"/>
      <dgm:spPr/>
      <dgm:t>
        <a:bodyPr/>
        <a:lstStyle/>
        <a:p>
          <a:endParaRPr lang="ru-RU"/>
        </a:p>
      </dgm:t>
    </dgm:pt>
    <dgm:pt modelId="{EFD806E8-6860-49B8-BA84-48DAD136BF90}" type="pres">
      <dgm:prSet presAssocID="{24E8D69C-356E-4398-8571-E1F7AD4E1FBC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0401B1E4-509C-448D-9D9B-68CF2F19928A}" type="pres">
      <dgm:prSet presAssocID="{FBB29E49-58C2-4DFF-AD11-7EBEF2E940E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A89BEA-C286-4D11-A3C0-3E743EDD9167}" type="presOf" srcId="{BDC74057-F032-4885-8BB8-BD1F18499409}" destId="{D104D591-D505-44A4-9105-ED4E36CA3C16}" srcOrd="0" destOrd="0" presId="urn:microsoft.com/office/officeart/2005/8/layout/process1"/>
    <dgm:cxn modelId="{308D07CB-CF58-451B-93F6-43AC06E4A4CE}" type="presOf" srcId="{24E8D69C-356E-4398-8571-E1F7AD4E1FBC}" destId="{B69DD573-FCB4-4DBD-ADEC-992538B3B001}" srcOrd="0" destOrd="0" presId="urn:microsoft.com/office/officeart/2005/8/layout/process1"/>
    <dgm:cxn modelId="{0D49AC5C-4B00-4370-B55E-4115B74BA26F}" type="presOf" srcId="{FBB29E49-58C2-4DFF-AD11-7EBEF2E940EE}" destId="{0401B1E4-509C-448D-9D9B-68CF2F19928A}" srcOrd="0" destOrd="0" presId="urn:microsoft.com/office/officeart/2005/8/layout/process1"/>
    <dgm:cxn modelId="{6DC55FCE-F20F-4D9D-BAA5-1B86C3A8DF57}" srcId="{BDC74057-F032-4885-8BB8-BD1F18499409}" destId="{FBB29E49-58C2-4DFF-AD11-7EBEF2E940EE}" srcOrd="2" destOrd="0" parTransId="{A6F9B53D-D940-42F9-A53D-5DFC030F5C93}" sibTransId="{1B9D5C39-BB79-40D5-A144-4875B174682A}"/>
    <dgm:cxn modelId="{833DD827-D031-4455-8D44-5DE31983C2BF}" type="presOf" srcId="{D6F0B74C-4AA0-4B27-908E-9C1972AA6211}" destId="{0E154C4C-C8FC-4029-BF2E-2F12E305BA2F}" srcOrd="0" destOrd="0" presId="urn:microsoft.com/office/officeart/2005/8/layout/process1"/>
    <dgm:cxn modelId="{560CBEE9-E2E2-4635-912E-2DB6FC443EFF}" type="presOf" srcId="{700815C4-4586-467F-8520-D3594F278C66}" destId="{C0EDA2DB-22EA-4AA7-A601-04CB34D0B79B}" srcOrd="0" destOrd="0" presId="urn:microsoft.com/office/officeart/2005/8/layout/process1"/>
    <dgm:cxn modelId="{AB78732C-0F37-42DB-9746-BBCA3102E019}" srcId="{BDC74057-F032-4885-8BB8-BD1F18499409}" destId="{700815C4-4586-467F-8520-D3594F278C66}" srcOrd="1" destOrd="0" parTransId="{3A80DF66-C19C-4987-BF74-223B8DABF407}" sibTransId="{24E8D69C-356E-4398-8571-E1F7AD4E1FBC}"/>
    <dgm:cxn modelId="{EB92D615-0111-4724-9FBA-CA4352206978}" type="presOf" srcId="{26FD4437-163A-442E-8BF5-CF7725DDB3C8}" destId="{3ADD10A3-136B-4F87-B4F4-FA43F9938F03}" srcOrd="0" destOrd="0" presId="urn:microsoft.com/office/officeart/2005/8/layout/process1"/>
    <dgm:cxn modelId="{5EF95B1C-DACA-4445-8E78-EF88FCC8464F}" type="presOf" srcId="{26FD4437-163A-442E-8BF5-CF7725DDB3C8}" destId="{6B4A334A-1855-4ACB-B902-3AB5463C4D2E}" srcOrd="1" destOrd="0" presId="urn:microsoft.com/office/officeart/2005/8/layout/process1"/>
    <dgm:cxn modelId="{5D326E70-E470-4484-8BC1-03895F32B4CB}" srcId="{BDC74057-F032-4885-8BB8-BD1F18499409}" destId="{D6F0B74C-4AA0-4B27-908E-9C1972AA6211}" srcOrd="0" destOrd="0" parTransId="{1023B642-27EB-411B-940A-13C40E0FB7B4}" sibTransId="{26FD4437-163A-442E-8BF5-CF7725DDB3C8}"/>
    <dgm:cxn modelId="{5BE413D9-0790-4FFE-9554-FDF74FE34AC4}" type="presOf" srcId="{24E8D69C-356E-4398-8571-E1F7AD4E1FBC}" destId="{EFD806E8-6860-49B8-BA84-48DAD136BF90}" srcOrd="1" destOrd="0" presId="urn:microsoft.com/office/officeart/2005/8/layout/process1"/>
    <dgm:cxn modelId="{9D2A9ED7-5295-4326-B937-E2BEEAAADEDA}" type="presParOf" srcId="{D104D591-D505-44A4-9105-ED4E36CA3C16}" destId="{0E154C4C-C8FC-4029-BF2E-2F12E305BA2F}" srcOrd="0" destOrd="0" presId="urn:microsoft.com/office/officeart/2005/8/layout/process1"/>
    <dgm:cxn modelId="{F162899E-EBD3-40A2-B49F-A09A8E10B922}" type="presParOf" srcId="{D104D591-D505-44A4-9105-ED4E36CA3C16}" destId="{3ADD10A3-136B-4F87-B4F4-FA43F9938F03}" srcOrd="1" destOrd="0" presId="urn:microsoft.com/office/officeart/2005/8/layout/process1"/>
    <dgm:cxn modelId="{4AEA752B-C22A-43C2-805C-C77B4F52A50D}" type="presParOf" srcId="{3ADD10A3-136B-4F87-B4F4-FA43F9938F03}" destId="{6B4A334A-1855-4ACB-B902-3AB5463C4D2E}" srcOrd="0" destOrd="0" presId="urn:microsoft.com/office/officeart/2005/8/layout/process1"/>
    <dgm:cxn modelId="{34FF3F42-D163-45D1-B7F2-1ED37B5E6831}" type="presParOf" srcId="{D104D591-D505-44A4-9105-ED4E36CA3C16}" destId="{C0EDA2DB-22EA-4AA7-A601-04CB34D0B79B}" srcOrd="2" destOrd="0" presId="urn:microsoft.com/office/officeart/2005/8/layout/process1"/>
    <dgm:cxn modelId="{310AE411-0939-4169-96E1-DB14AB91818F}" type="presParOf" srcId="{D104D591-D505-44A4-9105-ED4E36CA3C16}" destId="{B69DD573-FCB4-4DBD-ADEC-992538B3B001}" srcOrd="3" destOrd="0" presId="urn:microsoft.com/office/officeart/2005/8/layout/process1"/>
    <dgm:cxn modelId="{D1788443-8390-4597-9901-056FE22AC021}" type="presParOf" srcId="{B69DD573-FCB4-4DBD-ADEC-992538B3B001}" destId="{EFD806E8-6860-49B8-BA84-48DAD136BF90}" srcOrd="0" destOrd="0" presId="urn:microsoft.com/office/officeart/2005/8/layout/process1"/>
    <dgm:cxn modelId="{2166C65E-BEEE-4707-8F5C-D91BFD4C2621}" type="presParOf" srcId="{D104D591-D505-44A4-9105-ED4E36CA3C16}" destId="{0401B1E4-509C-448D-9D9B-68CF2F19928A}" srcOrd="4" destOrd="0" presId="urn:microsoft.com/office/officeart/2005/8/layout/process1"/>
  </dgm:cxnLst>
  <dgm:bg>
    <a:solidFill>
      <a:srgbClr val="FFFFEB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154C4C-C8FC-4029-BF2E-2F12E305BA2F}">
      <dsp:nvSpPr>
        <dsp:cNvPr id="0" name=""/>
        <dsp:cNvSpPr/>
      </dsp:nvSpPr>
      <dsp:spPr>
        <a:xfrm>
          <a:off x="7233" y="901061"/>
          <a:ext cx="2161877" cy="1965957"/>
        </a:xfrm>
        <a:prstGeom prst="roundRect">
          <a:avLst>
            <a:gd name="adj" fmla="val 10000"/>
          </a:avLst>
        </a:prstGeom>
        <a:solidFill>
          <a:schemeClr val="bg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tx1"/>
              </a:solidFill>
            </a:rPr>
            <a:t>1. Проведение конкурентной закупки «среди»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64814" y="958642"/>
        <a:ext cx="2046715" cy="1850795"/>
      </dsp:txXfrm>
    </dsp:sp>
    <dsp:sp modelId="{3ADD10A3-136B-4F87-B4F4-FA43F9938F03}">
      <dsp:nvSpPr>
        <dsp:cNvPr id="0" name=""/>
        <dsp:cNvSpPr/>
      </dsp:nvSpPr>
      <dsp:spPr>
        <a:xfrm rot="21581801">
          <a:off x="2240118" y="1519758"/>
          <a:ext cx="748677" cy="712403"/>
        </a:xfrm>
        <a:prstGeom prst="lef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/>
        </a:p>
      </dsp:txBody>
      <dsp:txXfrm>
        <a:off x="2240119" y="1662805"/>
        <a:ext cx="534956" cy="427441"/>
      </dsp:txXfrm>
    </dsp:sp>
    <dsp:sp modelId="{C0EDA2DB-22EA-4AA7-A601-04CB34D0B79B}">
      <dsp:nvSpPr>
        <dsp:cNvPr id="0" name=""/>
        <dsp:cNvSpPr/>
      </dsp:nvSpPr>
      <dsp:spPr>
        <a:xfrm>
          <a:off x="3033861" y="885038"/>
          <a:ext cx="2161877" cy="1965957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tx1"/>
              </a:solidFill>
            </a:rPr>
            <a:t>2 способа предоставления преимуществ СМП и СОНКО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091442" y="942619"/>
        <a:ext cx="2046715" cy="1850795"/>
      </dsp:txXfrm>
    </dsp:sp>
    <dsp:sp modelId="{B69DD573-FCB4-4DBD-ADEC-992538B3B001}">
      <dsp:nvSpPr>
        <dsp:cNvPr id="0" name=""/>
        <dsp:cNvSpPr/>
      </dsp:nvSpPr>
      <dsp:spPr>
        <a:xfrm rot="18199">
          <a:off x="5295183" y="1517399"/>
          <a:ext cx="691804" cy="7173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/>
        </a:p>
      </dsp:txBody>
      <dsp:txXfrm>
        <a:off x="5295184" y="1660329"/>
        <a:ext cx="484263" cy="430436"/>
      </dsp:txXfrm>
    </dsp:sp>
    <dsp:sp modelId="{0401B1E4-509C-448D-9D9B-68CF2F19928A}">
      <dsp:nvSpPr>
        <dsp:cNvPr id="0" name=""/>
        <dsp:cNvSpPr/>
      </dsp:nvSpPr>
      <dsp:spPr>
        <a:xfrm>
          <a:off x="6060489" y="901061"/>
          <a:ext cx="2161877" cy="1965957"/>
        </a:xfrm>
        <a:prstGeom prst="roundRect">
          <a:avLst>
            <a:gd name="adj" fmla="val 10000"/>
          </a:avLst>
        </a:prstGeom>
        <a:solidFill>
          <a:schemeClr val="bg2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tx1"/>
              </a:solidFill>
            </a:rPr>
            <a:t>Проведение «обычной» закупки, но с требованием привлечения соисполнителей (субподрядчиков) «из числа»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6118070" y="958642"/>
        <a:ext cx="2046715" cy="1850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BE30-6AC1-4AE4-967C-2FB7CCB4243A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9E74-82E6-4A1C-A08B-EC26DAD38E0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BE30-6AC1-4AE4-967C-2FB7CCB4243A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9E74-82E6-4A1C-A08B-EC26DAD38E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BE30-6AC1-4AE4-967C-2FB7CCB4243A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9E74-82E6-4A1C-A08B-EC26DAD38E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800"/>
            <a:ext cx="6000750" cy="2971801"/>
          </a:xfrm>
        </p:spPr>
        <p:txBody>
          <a:bodyPr anchor="b">
            <a:normAutofit/>
          </a:bodyPr>
          <a:lstStyle>
            <a:lvl1pPr algn="l">
              <a:defRPr sz="36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8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1575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8467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91546"/>
            <a:ext cx="456049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32279"/>
            <a:ext cx="3639742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609602"/>
            <a:ext cx="325754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89597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5517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006600"/>
            <a:ext cx="6400801" cy="2281600"/>
          </a:xfrm>
        </p:spPr>
        <p:txBody>
          <a:bodyPr anchor="b">
            <a:normAutofit/>
          </a:bodyPr>
          <a:lstStyle>
            <a:lvl1pPr algn="l">
              <a:defRPr sz="27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1006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685801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4051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54667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50633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69407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685800"/>
            <a:ext cx="44577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00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7209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BE30-6AC1-4AE4-967C-2FB7CCB4243A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9E74-82E6-4A1C-A08B-EC26DAD38E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55067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53166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anchor="ctr">
            <a:normAutofit/>
          </a:bodyPr>
          <a:lstStyle>
            <a:lvl1pPr algn="l">
              <a:defRPr sz="2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14800"/>
            <a:ext cx="6401991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24876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685800"/>
            <a:ext cx="6858001" cy="27432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68"/>
            <a:ext cx="64008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6723394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23298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2089979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766733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072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11750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4560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BE30-6AC1-4AE4-967C-2FB7CCB4243A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9E74-82E6-4A1C-A08B-EC26DAD38E0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BE30-6AC1-4AE4-967C-2FB7CCB4243A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9E74-82E6-4A1C-A08B-EC26DAD38E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BE30-6AC1-4AE4-967C-2FB7CCB4243A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9E74-82E6-4A1C-A08B-EC26DAD38E0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BE30-6AC1-4AE4-967C-2FB7CCB4243A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9E74-82E6-4A1C-A08B-EC26DAD38E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BE30-6AC1-4AE4-967C-2FB7CCB4243A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9E74-82E6-4A1C-A08B-EC26DAD38E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BE30-6AC1-4AE4-967C-2FB7CCB4243A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9E74-82E6-4A1C-A08B-EC26DAD38E0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BE30-6AC1-4AE4-967C-2FB7CCB4243A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9E74-82E6-4A1C-A08B-EC26DAD38E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4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368BE30-6AC1-4AE4-967C-2FB7CCB4243A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6219E74-82E6-4A1C-A08B-EC26DAD38E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963334"/>
            <a:ext cx="2236394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4487333"/>
            <a:ext cx="64008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685801"/>
            <a:ext cx="64008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6172201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6172201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76"/>
            <a:ext cx="856684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4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82268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FDEDB8D-68C8-4948-AAAA-DA38CB76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660" y="1039128"/>
            <a:ext cx="5711532" cy="1381760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«Ресурсный центр по поддержке НКО Иркутской области»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B9A6382-742E-46CF-8FE8-231B9D566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696" y="3212976"/>
            <a:ext cx="6791556" cy="32403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НКО на рынке предоставления услуг</a:t>
            </a:r>
          </a:p>
          <a:p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DD502D0E-BB01-41C4-8941-DC2B085D6D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4101" y="1039128"/>
            <a:ext cx="941457" cy="1002008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8CC26215-455B-4238-A097-B9BDE1D98023}"/>
              </a:ext>
            </a:extLst>
          </p:cNvPr>
          <p:cNvSpPr/>
          <p:nvPr/>
        </p:nvSpPr>
        <p:spPr>
          <a:xfrm>
            <a:off x="6757332" y="2100736"/>
            <a:ext cx="2132901" cy="473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2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АППАРАТ ГУБЕРНАТОРА ИРКУТСКОЙ ОБЛАСТИ И ПРАВИТЕЛЬСТВА </a:t>
            </a:r>
          </a:p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2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ИРКУТСКОЙ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91255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FDEDB8D-68C8-4948-AAAA-DA38CB76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660" y="1039128"/>
            <a:ext cx="5451414" cy="1130300"/>
          </a:xfrm>
        </p:spPr>
        <p:txBody>
          <a:bodyPr/>
          <a:lstStyle/>
          <a:p>
            <a:pPr algn="ctr"/>
            <a:r>
              <a:rPr lang="ru-RU" dirty="0"/>
              <a:t>Контактная информация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B9A6382-742E-46CF-8FE8-231B9D566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696" y="3212976"/>
            <a:ext cx="6791556" cy="324035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900" b="1" dirty="0">
                <a:solidFill>
                  <a:schemeClr val="tx1"/>
                </a:solidFill>
              </a:rPr>
              <a:t>ОБЛАСТНОЕ ГОСУДАРСТВЕННОЕ КАЗЕННОЕ УЧРЕЖДЕНИЕ</a:t>
            </a:r>
          </a:p>
          <a:p>
            <a:pPr marL="0" indent="0">
              <a:buNone/>
            </a:pPr>
            <a:r>
              <a:rPr lang="ru-RU" sz="2900" b="1" dirty="0">
                <a:solidFill>
                  <a:schemeClr val="tx1"/>
                </a:solidFill>
              </a:rPr>
              <a:t>«Ресурсный центр по поддержке некоммерческих организаций </a:t>
            </a:r>
          </a:p>
          <a:p>
            <a:pPr marL="0" indent="0">
              <a:buNone/>
            </a:pPr>
            <a:r>
              <a:rPr lang="ru-RU" sz="2900" b="1" dirty="0">
                <a:solidFill>
                  <a:schemeClr val="tx1"/>
                </a:solidFill>
              </a:rPr>
              <a:t>Иркутской области»</a:t>
            </a:r>
          </a:p>
          <a:p>
            <a:pPr marL="0" indent="0">
              <a:buNone/>
            </a:pPr>
            <a:r>
              <a:rPr lang="ru-RU" sz="2900" b="1" dirty="0">
                <a:solidFill>
                  <a:schemeClr val="tx1"/>
                </a:solidFill>
              </a:rPr>
              <a:t>664003, Россия, г. Иркутск, ул. Ленина, дом 54</a:t>
            </a:r>
          </a:p>
          <a:p>
            <a:pPr marL="0" indent="0">
              <a:buNone/>
            </a:pPr>
            <a:r>
              <a:rPr lang="ru-RU" sz="4100" b="1" dirty="0">
                <a:solidFill>
                  <a:schemeClr val="tx1"/>
                </a:solidFill>
              </a:rPr>
              <a:t>тел.: 8 (3952) 202-141</a:t>
            </a:r>
            <a:endParaRPr lang="en-US" sz="41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900" b="1" dirty="0">
                <a:solidFill>
                  <a:schemeClr val="tx1"/>
                </a:solidFill>
              </a:rPr>
              <a:t>E-mail</a:t>
            </a:r>
            <a:r>
              <a:rPr lang="ru-RU" sz="2900" b="1" dirty="0">
                <a:solidFill>
                  <a:schemeClr val="tx1"/>
                </a:solidFill>
              </a:rPr>
              <a:t>: </a:t>
            </a:r>
            <a:r>
              <a:rPr lang="en-US" sz="2900" b="1" dirty="0">
                <a:solidFill>
                  <a:schemeClr val="tx1"/>
                </a:solidFill>
              </a:rPr>
              <a:t>resurscenter.ngo@gmail.com</a:t>
            </a:r>
            <a:endParaRPr lang="ru-RU" sz="2900" b="1" dirty="0">
              <a:solidFill>
                <a:schemeClr val="tx1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DD502D0E-BB01-41C4-8941-DC2B085D6D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4101" y="1039128"/>
            <a:ext cx="941457" cy="1002008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8CC26215-455B-4238-A097-B9BDE1D98023}"/>
              </a:ext>
            </a:extLst>
          </p:cNvPr>
          <p:cNvSpPr/>
          <p:nvPr/>
        </p:nvSpPr>
        <p:spPr>
          <a:xfrm>
            <a:off x="6757332" y="2100736"/>
            <a:ext cx="2132901" cy="473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42900"/>
            <a:r>
              <a:rPr lang="ru-RU" sz="825" dirty="0">
                <a:solidFill>
                  <a:prstClr val="white"/>
                </a:solidFill>
                <a:latin typeface="Century Gothic" panose="020B0502020202020204"/>
              </a:rPr>
              <a:t>АППАРАТ ГУБЕРНАТОРА ИРКУТСКОЙ ОБЛАСТИ И ПРАВИТЕЛЬСТВА </a:t>
            </a:r>
          </a:p>
          <a:p>
            <a:pPr algn="ctr" defTabSz="342900"/>
            <a:r>
              <a:rPr lang="ru-RU" sz="825" dirty="0">
                <a:solidFill>
                  <a:prstClr val="white"/>
                </a:solidFill>
                <a:latin typeface="Century Gothic" panose="020B0502020202020204"/>
              </a:rPr>
              <a:t>ИРКУТСКОЙ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372306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A33E3DC-3724-48B9-A25E-CACFA3B4A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Autofit/>
          </a:bodyPr>
          <a:lstStyle/>
          <a:p>
            <a:r>
              <a:rPr lang="ru-RU" sz="2000" dirty="0"/>
              <a:t>ПОСТАНОВЛЕНИЕ  от 27 октября 2016 г. № 1096 Об утверждении перечня общественно полезных услуг и критериев оценки качества их оказания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3E17BCB-8D8B-41DD-8AE1-A5BCAA084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92696"/>
            <a:ext cx="9036496" cy="61653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Предоставление социального обслуживания в форме на дому*.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Предоставление социального обслуживания в стационарной форме*.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Предоставление социального обслуживания в полустационарной форме*.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Социально-трудовые услуги, направленные на оказание содействия в вопросах трудоустройства и в решении вопросов, связанных с трудовой адаптацией молодежи, матерей с детьми, инвалидов, граждан пожилого возраста, лиц, освободившихся из мест лишения свободы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Услуги, предусматривающие реабилитацию и социальную адаптацию инвалидов, социальное сопровождение семей, воспитывающих детей с ограниченными возможностями здоровья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Услуги по оказанию социальной помощи детям, инвалидам, гражданам пожилого возраста, лицам, находящимся в трудной жизненной ситуации, в том числе пострадавшим в результате стихийных бедствий, экологических, техногенных или иных катастроф, социальных, национальных, религиозных конфликтов, беженцам и вынужденным переселенцам, а также по их социальному сопровождению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Участие в деятельности по профилактике безнадзорности и правонарушений несовершеннолетних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Услуги по профилактике искусственного прерывания беременности по желанию женщины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Услуги, направленные на социальную адаптацию и семейное устройство детей, оставшихся без попечения родителей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Оказание помощи семье в воспитании детей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Услуги по организации отдыха и оздоровления детей, в том числе детей с ограниченными возможностями здоровья и детей, находящихся в трудной жизненной ситуации, в том числе организация деятельности специализированных (профильных) лагерей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Услуги в сфере дошкольного и общего образования, дополнительного образования детей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Услуги по психолого-педагогическому консультированию, медицинской и социальной помощи обучающимся, испытывающим трудности в освоении основных общеобразовательных программ, развитии и социальной адаптации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Услуги в сфере дополнительного образования граждан пожилого возраста и инвалидов, в том числе услуги обучения навыкам компьютерной грамотности.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Услуги в сфере дополнительного образования сотрудников и добровольцев социально ориентированных некоммерческих организаций (в том числе проведение консультативных и просветительских мероприятий), направленного на повышение качества предоставления услуг такими организациями.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Услуги по профилактике социально значимых заболеваний, курения, алкоголизма, наркомании, включая просвещение и информирование граждан о факторах риска для их здоровья, формирование мотивации к ведению здорового образа жизни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 Услуги, предусматривающие медико-социальное сопровождение лиц, страдающих тяжелыми заболеваниями, и лиц, нуждающихся в медицинской паллиативной помощи, включая организацию оказания медицинской паллиативной помощи и содействие в ее получении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 Услуги, направленные на медико-социальную реабилитацию лиц с алкогольной, наркотической или иной токсической зависимостью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 Услуги в области физической культуры и массового спорта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 Услуги по сбору, обобщению и анализу информации о качестве оказания услуг организациями культуры, социального обслуживания, медицинскими организациями и организациями, осуществляющими образовательную деятельность, осуществляемые организацией-оператором в соответствии с Федеральным законом "О внесении изменений в отдельные законодательные акты Российской Федерации по вопросам проведения независимой оценки качества оказания услуг организациями в сфере культуры, социального обслуживания, охраны здоровья и образования" в части популяризации системы независимой оценки качества оказания услуг организациями в сфере культуры, социального обслуживания, охраны здоровья и образования и возможности участия в ней потребителей услуг, вовлечение граждан в независимую оценку.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21. Деятельность по оказанию следующих услуг, направленных на развитие межнационального сотрудничества, сохранение и защиту самобытности, культуры, языков и традиций народов Российской Федерации, социальную и культурную адаптацию и интеграцию мигрантов</a:t>
            </a:r>
          </a:p>
          <a:p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110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5DB4A4B5-D4F6-4FF4-A7F5-4C1904C50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Ситуация в Иркутской области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D32014F-5210-47B7-B9A8-3BC2775DF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28800"/>
            <a:ext cx="9036496" cy="51125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/>
              <a:t>На территории Иркутской области зарегистрировано более 3000 некоммерческих организаций.</a:t>
            </a:r>
          </a:p>
          <a:p>
            <a:pPr marL="0" indent="0" algn="just">
              <a:buNone/>
            </a:pPr>
            <a:endParaRPr lang="ru-RU" sz="2800" dirty="0"/>
          </a:p>
          <a:p>
            <a:pPr marL="0" indent="0" algn="just">
              <a:buNone/>
            </a:pPr>
            <a:r>
              <a:rPr lang="ru-RU" sz="2800" dirty="0"/>
              <a:t>Из них 12 внесены в реестр некоммерческих организаций - исполнителей общественно полезных услуг Минюста России</a:t>
            </a:r>
          </a:p>
          <a:p>
            <a:pPr algn="just"/>
            <a:endParaRPr lang="ru-RU" sz="4000" dirty="0"/>
          </a:p>
          <a:p>
            <a:pPr marL="0" indent="0" algn="just">
              <a:buNone/>
            </a:pPr>
            <a:r>
              <a:rPr lang="ru-RU" sz="3600" dirty="0"/>
              <a:t>Из 12 организаций              1 исполнитель</a:t>
            </a:r>
          </a:p>
        </p:txBody>
      </p:sp>
      <p:sp>
        <p:nvSpPr>
          <p:cNvPr id="2" name="Стрелка: вправо 1">
            <a:extLst>
              <a:ext uri="{FF2B5EF4-FFF2-40B4-BE49-F238E27FC236}">
                <a16:creationId xmlns:a16="http://schemas.microsoft.com/office/drawing/2014/main" xmlns="" id="{393FE5E4-5B1E-4F87-8A29-8B68258B77AF}"/>
              </a:ext>
            </a:extLst>
          </p:cNvPr>
          <p:cNvSpPr/>
          <p:nvPr/>
        </p:nvSpPr>
        <p:spPr>
          <a:xfrm>
            <a:off x="4283968" y="53012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2239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7038785-3067-4D37-8CF8-22ECD3D36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услуг от министерств Иркутской области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2B621E4-8920-4E19-BE2F-B7EFC93E2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3CF2F39A-E0AD-42B8-99AE-A505574D935E}"/>
              </a:ext>
            </a:extLst>
          </p:cNvPr>
          <p:cNvSpPr/>
          <p:nvPr/>
        </p:nvSpPr>
        <p:spPr>
          <a:xfrm>
            <a:off x="395536" y="1567644"/>
            <a:ext cx="424847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Министерство социального развития, опеки и попечительства - 3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16368A88-240D-4AB9-B92A-22F63B7C4BB1}"/>
              </a:ext>
            </a:extLst>
          </p:cNvPr>
          <p:cNvSpPr/>
          <p:nvPr/>
        </p:nvSpPr>
        <p:spPr>
          <a:xfrm>
            <a:off x="3311860" y="3284984"/>
            <a:ext cx="237626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Министерство спорта – 4 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431DF75A-C037-47EB-A127-36AAFF655079}"/>
              </a:ext>
            </a:extLst>
          </p:cNvPr>
          <p:cNvSpPr/>
          <p:nvPr/>
        </p:nvSpPr>
        <p:spPr>
          <a:xfrm>
            <a:off x="4982344" y="1567644"/>
            <a:ext cx="376612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Министерство культуры и архивов - 4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D1D400CB-229D-4B9F-BFF7-D5828560503B}"/>
              </a:ext>
            </a:extLst>
          </p:cNvPr>
          <p:cNvSpPr/>
          <p:nvPr/>
        </p:nvSpPr>
        <p:spPr>
          <a:xfrm>
            <a:off x="179512" y="3284984"/>
            <a:ext cx="237626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Агентство по туризму - 3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DA13FEEF-B243-4D6C-9887-948B447D2418}"/>
              </a:ext>
            </a:extLst>
          </p:cNvPr>
          <p:cNvSpPr/>
          <p:nvPr/>
        </p:nvSpPr>
        <p:spPr>
          <a:xfrm>
            <a:off x="5127846" y="5290356"/>
            <a:ext cx="302433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Министерство здравоохранения - 4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0CFB2845-0AE8-4325-813A-92BEC68CB547}"/>
              </a:ext>
            </a:extLst>
          </p:cNvPr>
          <p:cNvSpPr/>
          <p:nvPr/>
        </p:nvSpPr>
        <p:spPr>
          <a:xfrm>
            <a:off x="6300192" y="3284984"/>
            <a:ext cx="252028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Министерство образования - 3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xmlns="" id="{E26C0B1D-D4ED-4B43-B990-FCED235572A8}"/>
              </a:ext>
            </a:extLst>
          </p:cNvPr>
          <p:cNvSpPr/>
          <p:nvPr/>
        </p:nvSpPr>
        <p:spPr>
          <a:xfrm>
            <a:off x="971600" y="5276056"/>
            <a:ext cx="302433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Министерство по молодежной политике - 1</a:t>
            </a:r>
          </a:p>
        </p:txBody>
      </p:sp>
    </p:spTree>
    <p:extLst>
      <p:ext uri="{BB962C8B-B14F-4D97-AF65-F5344CB8AC3E}">
        <p14:creationId xmlns:p14="http://schemas.microsoft.com/office/powerpoint/2010/main" xmlns="" val="352403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>
            <a:extLst>
              <a:ext uri="{FF2B5EF4-FFF2-40B4-BE49-F238E27FC236}">
                <a16:creationId xmlns:a16="http://schemas.microsoft.com/office/drawing/2014/main" xmlns="" id="{840933F0-F2AF-4E41-8010-23FA4781C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(преференции) в закупках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35522C30-346C-4003-95F3-4EA788FFF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60848"/>
            <a:ext cx="8892480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17 Закона №135-ФЗ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при проведении торгов, запроса котировок, запроса предложений запрещаются действия, которые приводят или могут привести к недопущению, ограничению или устранению конкуренции, в том числе: 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...запрещается непредусмотренное федеральными законами или иными нормативными правовыми актами ограничение доступа к участию в торгах, запросе котировок, запросе предложений.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30 Закона №44-ФЗ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заказчики обязаны осуществлять закупки у субъектов малого предпринимательства (СМП),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ориентированных некоммерческих организаций (СОНКО)...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46FF9DE6-44AF-4B75-8A24-54BFE2CD8494}"/>
              </a:ext>
            </a:extLst>
          </p:cNvPr>
          <p:cNvSpPr/>
          <p:nvPr/>
        </p:nvSpPr>
        <p:spPr>
          <a:xfrm>
            <a:off x="0" y="692696"/>
            <a:ext cx="9144000" cy="172819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закупки – (1) любое юридическое лицо независимо от его организационно-правовой формы, формы собственности, места нахождения и места происхождения капитала или (2) любое физическое лицо, в том числе зарегистрированное в качестве индивидуального предпринимателя (п.4ст. 3 Закона № 44-ФЗ)</a:t>
            </a:r>
          </a:p>
        </p:txBody>
      </p:sp>
    </p:spTree>
    <p:extLst>
      <p:ext uri="{BB962C8B-B14F-4D97-AF65-F5344CB8AC3E}">
        <p14:creationId xmlns:p14="http://schemas.microsoft.com/office/powerpoint/2010/main" xmlns="" val="131662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2DFDA3B-5F88-45CF-940E-2AD21F29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3326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/>
              <a:t>Кто такие СОНКО?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4400787-F7AA-43CF-AAA3-F1999D618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6805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Социальная поддержка и защита граждан</a:t>
            </a:r>
          </a:p>
          <a:p>
            <a:pPr marL="0" indent="0" algn="just">
              <a:buNone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подготовка населения к преодолению последствий стихийных бедствий, экологических, техногенных или иных катастроф, к предотвращению несчастных случаев</a:t>
            </a:r>
          </a:p>
          <a:p>
            <a:pPr marL="0" indent="0" algn="just">
              <a:buNone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оказание помощи пострадавшим в результате стихийных бедствий, экологических, техногенных или иных катастроф, социальных, национальных, религиозных конфликтов, беженцам и вынужденным переселенцам</a:t>
            </a:r>
          </a:p>
          <a:p>
            <a:pPr marL="0" indent="0" algn="just">
              <a:buNone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охрана окружающей среды и защита животных</a:t>
            </a:r>
          </a:p>
          <a:p>
            <a:pPr marL="0" indent="0" algn="just">
              <a:buNone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охрана и в соответствии с установленными требованиями содержание объектов (в том числе зданий, сооружений) и территорий, имеющих историческое, культовое, культурное или природоохранное значение, и мест захоронений</a:t>
            </a:r>
          </a:p>
          <a:p>
            <a:pPr marL="0" indent="0" algn="just">
              <a:buNone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оказание юридической помощи на безвозмездной или на льготной основе гражданам и некоммерческим организациям и правовое просвещение населения, деятельность по защите прав и свобод человека и гражданина</a:t>
            </a:r>
          </a:p>
          <a:p>
            <a:pPr marL="0" indent="0" algn="just">
              <a:buNone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профилактика социально опасных форм поведения граждан</a:t>
            </a:r>
          </a:p>
          <a:p>
            <a:pPr marL="0" indent="0" algn="just">
              <a:buNone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благотворительная деятельность, а также деятельность в области содействия благотворительности и добровольчества</a:t>
            </a:r>
          </a:p>
          <a:p>
            <a:pPr marL="0" indent="0" algn="just">
              <a:buNone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деятельность в области образования, просвещения, науки, культуры, искусства, здравоохранения, профилактики и охраны здоровья граждан, пропаганды здорового образа жизни, улучшения морально-психологического состояния граждан, физической культуры и спорта и содействие указанной деятельности, а также содействие духовному развитию личности</a:t>
            </a:r>
          </a:p>
          <a:p>
            <a:pPr marL="0" indent="0" algn="just">
              <a:buNone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формирование в обществе нетерпимости к коррупционному поведению</a:t>
            </a:r>
          </a:p>
          <a:p>
            <a:pPr marL="0" indent="0" algn="just">
              <a:buNone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развитие межнационального сотрудничества, сохранение и защита самобытности, культуры, языков и традиций народов Российской Федерации.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2DBC5F3E-3B0A-47EF-8217-F2CFAF527075}"/>
              </a:ext>
            </a:extLst>
          </p:cNvPr>
          <p:cNvSpPr/>
          <p:nvPr/>
        </p:nvSpPr>
        <p:spPr>
          <a:xfrm>
            <a:off x="457200" y="455712"/>
            <a:ext cx="8229600" cy="160513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№ 44-ФЗ распространяется на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ориентированные НКО (за исключением СОНКО, учредителями которых являются РФ, субъекты РФ или муниципальные образования)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осуществляющие в соответствии с учредительными документами виды деятельности, предусмотренные п.1 ст.31.1 Федерального закона от 12 января 1996 года № 7-ФЗ «О некоммерческих организациях»:</a:t>
            </a:r>
          </a:p>
        </p:txBody>
      </p:sp>
    </p:spTree>
    <p:extLst>
      <p:ext uri="{BB962C8B-B14F-4D97-AF65-F5344CB8AC3E}">
        <p14:creationId xmlns:p14="http://schemas.microsoft.com/office/powerpoint/2010/main" xmlns="" val="19375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09440A-4FDE-4C3E-8B00-1300E2F9D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8083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закупках субъектов малого предпринимательства (СМП), социально ориентированных некоммерческих организаций (СОНКО)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30 Закона о КС –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 обязательного предоставления преимуществ СМП и СОНКО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проведении закупок по 44-ФЗ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CBB30AFA-DF53-4B32-885E-2878E6DFE4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27829017"/>
              </p:ext>
            </p:extLst>
          </p:nvPr>
        </p:nvGraphicFramePr>
        <p:xfrm>
          <a:off x="457200" y="2708920"/>
          <a:ext cx="8229600" cy="3768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0882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F7B410F1-CE7E-49DA-9188-B45DF9848765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/>
          <a:srcRect l="20416" t="26790" r="36318" b="17904"/>
          <a:stretch/>
        </p:blipFill>
        <p:spPr>
          <a:xfrm>
            <a:off x="0" y="0"/>
            <a:ext cx="91805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9383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51AA23A6-8E8A-4595-BFB9-44A19F677045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/>
          <a:srcRect l="20332" t="26901" r="36637" b="18459"/>
          <a:stretch/>
        </p:blipFill>
        <p:spPr>
          <a:xfrm>
            <a:off x="6693" y="-1304"/>
            <a:ext cx="9137307" cy="685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215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956</TotalTime>
  <Words>1192</Words>
  <Application>Microsoft Office PowerPoint</Application>
  <PresentationFormat>Экран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Ясность</vt:lpstr>
      <vt:lpstr>Сектор</vt:lpstr>
      <vt:lpstr>«Ресурсный центр по поддержке НКО Иркутской области»</vt:lpstr>
      <vt:lpstr>ПОСТАНОВЛЕНИЕ  от 27 октября 2016 г. № 1096 Об утверждении перечня общественно полезных услуг и критериев оценки качества их оказания</vt:lpstr>
      <vt:lpstr>Ситуация в Иркутской области</vt:lpstr>
      <vt:lpstr>Передача услуг от министерств Иркутской области</vt:lpstr>
      <vt:lpstr>Преимущества (преференции) в закупках</vt:lpstr>
      <vt:lpstr>Кто такие СОНКО?</vt:lpstr>
      <vt:lpstr>Участие в закупках субъектов малого предпринимательства (СМП), социально ориентированных некоммерческих организаций (СОНКО)  ст. 30 Закона о КС – требует обязательного предоставления преимуществ СМП и СОНКО при проведении закупок по 44-ФЗ </vt:lpstr>
      <vt:lpstr>Слайд 8</vt:lpstr>
      <vt:lpstr>Слайд 9</vt:lpstr>
      <vt:lpstr>Контактная информация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 НЕКОММЕРЧЕСКОЙ ОРГАНИЗАЦИИ</dc:title>
  <dc:creator>ivaaasch</dc:creator>
  <cp:lastModifiedBy>ОДМСиТ</cp:lastModifiedBy>
  <cp:revision>79</cp:revision>
  <cp:lastPrinted>2020-01-22T08:59:59Z</cp:lastPrinted>
  <dcterms:created xsi:type="dcterms:W3CDTF">2014-06-25T15:21:44Z</dcterms:created>
  <dcterms:modified xsi:type="dcterms:W3CDTF">2020-02-05T05:10:16Z</dcterms:modified>
</cp:coreProperties>
</file>